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2" r:id="rId4"/>
  </p:sldMasterIdLst>
  <p:notesMasterIdLst>
    <p:notesMasterId r:id="rId16"/>
  </p:notesMasterIdLst>
  <p:handoutMasterIdLst>
    <p:handoutMasterId r:id="rId17"/>
  </p:handoutMasterIdLst>
  <p:sldIdLst>
    <p:sldId id="270" r:id="rId5"/>
    <p:sldId id="519" r:id="rId6"/>
    <p:sldId id="463" r:id="rId7"/>
    <p:sldId id="474" r:id="rId8"/>
    <p:sldId id="456" r:id="rId9"/>
    <p:sldId id="544" r:id="rId10"/>
    <p:sldId id="543" r:id="rId11"/>
    <p:sldId id="546" r:id="rId12"/>
    <p:sldId id="547" r:id="rId13"/>
    <p:sldId id="549" r:id="rId14"/>
    <p:sldId id="421" r:id="rId1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C0D9C0B-36C0-416F-9302-F7E4B8869B51}">
          <p14:sldIdLst>
            <p14:sldId id="270"/>
            <p14:sldId id="519"/>
            <p14:sldId id="463"/>
            <p14:sldId id="474"/>
            <p14:sldId id="456"/>
            <p14:sldId id="544"/>
            <p14:sldId id="543"/>
            <p14:sldId id="546"/>
            <p14:sldId id="547"/>
            <p14:sldId id="549"/>
            <p14:sldId id="4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ice, Anne (CoveredCA)" initials="PA(" lastIdx="4" clrIdx="0">
    <p:extLst>
      <p:ext uri="{19B8F6BF-5375-455C-9EA6-DF929625EA0E}">
        <p15:presenceInfo xmlns:p15="http://schemas.microsoft.com/office/powerpoint/2012/main" userId="S-1-5-21-2847421635-2626711533-3026931094-81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4D56"/>
    <a:srgbClr val="19B9CA"/>
    <a:srgbClr val="FF4747"/>
    <a:srgbClr val="DCB626"/>
    <a:srgbClr val="CDCDCD"/>
    <a:srgbClr val="DDDDDD"/>
    <a:srgbClr val="5A5A59"/>
    <a:srgbClr val="4783C0"/>
    <a:srgbClr val="CECFCD"/>
    <a:srgbClr val="DD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2" autoAdjust="0"/>
    <p:restoredTop sz="85731" autoAdjust="0"/>
  </p:normalViewPr>
  <p:slideViewPr>
    <p:cSldViewPr snapToGrid="0" snapToObjects="1">
      <p:cViewPr varScale="1">
        <p:scale>
          <a:sx n="88" d="100"/>
          <a:sy n="88" d="100"/>
        </p:scale>
        <p:origin x="984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396"/>
    </p:cViewPr>
  </p:notesTextViewPr>
  <p:notesViewPr>
    <p:cSldViewPr snapToGrid="0" snapToObjects="1">
      <p:cViewPr varScale="1">
        <p:scale>
          <a:sx n="66" d="100"/>
          <a:sy n="66" d="100"/>
        </p:scale>
        <p:origin x="-3270" y="-9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C0918DF0-0DD5-D849-A91A-4EA9B4EDD481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2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6E19EE8C-A99E-CF43-87E0-F84C14701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28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9B6F460F-B2EC-4344-8DBB-8D3F5BCD747B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50" tIns="46576" rIns="93150" bIns="465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99138C3A-7C76-8042-B10B-734FB36E1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18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92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Delta Dental has high utilization rates.  Jim from Delta</a:t>
            </a:r>
            <a:r>
              <a:rPr lang="en-US" baseline="0" dirty="0" smtClean="0">
                <a:solidFill>
                  <a:schemeClr val="tx1"/>
                </a:solidFill>
              </a:rPr>
              <a:t> will speak to how Delta is achieving a high utilization rate.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>
              <a:solidFill>
                <a:schemeClr val="tx1"/>
              </a:solidFill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>
                <a:solidFill>
                  <a:schemeClr val="tx1"/>
                </a:solidFill>
              </a:rPr>
              <a:t>Anthem Dental has high effectuation rates.  Rick from Anthem Dental will speak about how Anthem achieves a high effectuation rate.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19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Thank you for joining today</a:t>
            </a:r>
            <a:r>
              <a:rPr lang="en-US" baseline="0" dirty="0" smtClean="0"/>
              <a:t>.  </a:t>
            </a:r>
            <a:r>
              <a:rPr lang="en-US" dirty="0" smtClean="0"/>
              <a:t>Your input was appreciated as always.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If</a:t>
            </a:r>
            <a:r>
              <a:rPr lang="en-US" baseline="0" dirty="0" smtClean="0"/>
              <a:t> anyone has topics they would like to discuss, please email me.</a:t>
            </a:r>
            <a:r>
              <a:rPr lang="en-US" dirty="0" smtClean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So unless anyone has any questions, I think we're in good shape for now. Thanks, everyone.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77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Good morning,</a:t>
            </a:r>
            <a:r>
              <a:rPr lang="en-US" baseline="0" dirty="0" smtClean="0"/>
              <a:t> Thank you for joining us today for the Dental Technical Workgroup.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are going to keep the phones unmuted for the call today.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Let’s go around the room for introductions.  Then we will identify who is on the phone.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3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7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 have received</a:t>
            </a:r>
            <a:r>
              <a:rPr lang="en-US" baseline="0" dirty="0" smtClean="0"/>
              <a:t> the questions asked by consumers regarding the dental program from the Marketing Division.  I sent a link to the dental.com page with the agenda.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Most of the questions are about how to enroll in a dental plan.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These answers are included in the Covered California dental pages under “How to Enroll” but maybe, we could use more consumer friendly language</a:t>
            </a:r>
            <a:r>
              <a:rPr lang="en-US" baseline="0" dirty="0" smtClean="0"/>
              <a:t>.  You can take a look at the page and get back to me with any </a:t>
            </a:r>
            <a:r>
              <a:rPr lang="en-US" baseline="0" dirty="0" err="1" smtClean="0"/>
              <a:t>sugguestions</a:t>
            </a:r>
            <a:r>
              <a:rPr lang="en-US" baseline="0" smtClean="0"/>
              <a:t>.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36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91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Covered California can sell only qualified health plans. Sand alone dental plans must include pediatric essential health benefits, but adult benefits can vary.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There has been interest in covering Adult Orthodontia and Adult Diagnostic and Prevention plan designs.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Tim from Dental Health Services will speak about offering Adult Orthodontia.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have received input on offering Adult Diagnostic and Prevention Plans designs.  These would be offered for Stand Alone Dental.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DPPO:</a:t>
            </a:r>
            <a:r>
              <a:rPr lang="en-US" baseline="0" dirty="0" smtClean="0"/>
              <a:t> recommend offering a low adult plan with diagnostic and prevention and basic benefits (no major benefits). This would represent a lower price option vs. high price plan. Work with an actuarial on rating would be required.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DHMO:</a:t>
            </a:r>
            <a:r>
              <a:rPr lang="en-US" baseline="0" dirty="0" smtClean="0"/>
              <a:t> recommend offering a low adult plan with diagnostic and prevention and basic benefits. In other states currently having adult low plans, Delta Dental covers major benefits; this would be an option to consider (higher copay makes it a "low plan"). This would represent a lower price option vs. high price plan. Work with an actuarial on rating would be required.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50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The Pediatric Actuarial Value in the 2018 Standard Benefit Design is currently 86.98% on DPPO plans and 85.10% on DHMO plans.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Legal confirmed the State AV +/- 2 applies to pediatric dental benefits.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>
                <a:solidFill>
                  <a:srgbClr val="FF0000"/>
                </a:solidFill>
              </a:rPr>
              <a:t>Market Stabilization Rule released: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Some of the input we received to lower the 2019 Pediatric Dental DPPO actuarial value.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class shift some of the benefits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raise deductibles or don't waive for diagnostic and preventive procedures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increase percent enrollee is responsible to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01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There has been interest in the ability to purchase a dental</a:t>
            </a:r>
            <a:r>
              <a:rPr lang="en-US" baseline="0" dirty="0" smtClean="0"/>
              <a:t> plan without purchasing a medical plan through the Exchange.  We see an unmet need for purchasing a dental only product.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Currently SB 639 would prevent the purchase of stand alone dental plan with no purchase of a Covered California health plan due to the Federal out of pocket maximum limitations.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Our Family Dental Plans include a pediatric maximum out of pocket limit and currently there is no way of coordinating the out of pocket limit with off Exchange plans.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Jim has there been any update on this item? 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73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8C3A-7C76-8042-B10B-734FB36E177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5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3108029"/>
            <a:ext cx="8686800" cy="202016"/>
          </a:xfrm>
        </p:spPr>
        <p:txBody>
          <a:bodyPr lIns="91440">
            <a:noAutofit/>
          </a:bodyPr>
          <a:lstStyle>
            <a:lvl1pPr algn="ctr">
              <a:defRPr sz="1200" spc="0" baseline="0">
                <a:solidFill>
                  <a:srgbClr val="554D56"/>
                </a:solidFill>
              </a:defRPr>
            </a:lvl1pPr>
          </a:lstStyle>
          <a:p>
            <a:r>
              <a:rPr lang="en-US" dirty="0" smtClean="0"/>
              <a:t>NAME OF PRESENTATION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3316961"/>
            <a:ext cx="8686800" cy="188087"/>
          </a:xfrm>
        </p:spPr>
        <p:txBody>
          <a:bodyPr lIns="91440">
            <a:noAutofit/>
          </a:bodyPr>
          <a:lstStyle>
            <a:lvl1pPr marL="0" indent="0" algn="ctr">
              <a:buNone/>
              <a:defRPr sz="1200" b="0" i="0" spc="0" baseline="0">
                <a:solidFill>
                  <a:srgbClr val="554D56"/>
                </a:solidFill>
                <a:latin typeface="Arial"/>
                <a:cs typeface="Arial"/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Presenter, Presenter Title | Month, Day, Year </a:t>
            </a:r>
            <a:endParaRPr lang="en-US" dirty="0"/>
          </a:p>
        </p:txBody>
      </p:sp>
      <p:pic>
        <p:nvPicPr>
          <p:cNvPr id="11" name="Picture 10" descr="CC_Vert_RGB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487" y="825235"/>
            <a:ext cx="1372332" cy="176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24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hort Header Title Page">
    <p:bg>
      <p:bgPr>
        <a:solidFill>
          <a:srgbClr val="19B9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11710"/>
            <a:ext cx="8686800" cy="449767"/>
          </a:xfrm>
        </p:spPr>
        <p:txBody>
          <a:bodyPr lIns="91440" anchor="t"/>
          <a:lstStyle>
            <a:lvl1pPr algn="ctr">
              <a:defRPr sz="2475" b="1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INSERT SHORT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" y="2468808"/>
            <a:ext cx="8686800" cy="303362"/>
          </a:xfrm>
        </p:spPr>
        <p:txBody>
          <a:bodyPr lIns="91440" anchor="t" anchorCtr="0"/>
          <a:lstStyle>
            <a:lvl1pPr marL="0" indent="0" algn="ctr">
              <a:buNone/>
              <a:defRPr sz="1200" b="0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Presenter, Presenter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143004" y="4807088"/>
            <a:ext cx="7765817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CC_Horz_KO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07" y="4665341"/>
            <a:ext cx="879592" cy="34668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5" y="4772061"/>
            <a:ext cx="7316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63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Long Header Title Page">
    <p:bg>
      <p:bgPr>
        <a:solidFill>
          <a:srgbClr val="19B9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637772"/>
            <a:ext cx="8686800" cy="449767"/>
          </a:xfrm>
        </p:spPr>
        <p:txBody>
          <a:bodyPr lIns="91440" anchor="t"/>
          <a:lstStyle>
            <a:lvl1pPr algn="ctr">
              <a:defRPr sz="2475" b="1" i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INSERT LONG </a:t>
            </a:r>
            <a:br>
              <a:rPr lang="en-US" dirty="0" smtClean="0"/>
            </a:br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" y="2623382"/>
            <a:ext cx="8686800" cy="303362"/>
          </a:xfrm>
        </p:spPr>
        <p:txBody>
          <a:bodyPr lIns="91440" anchor="t" anchorCtr="0"/>
          <a:lstStyle>
            <a:lvl1pPr marL="0" indent="0" algn="ctr">
              <a:buNone/>
              <a:defRPr sz="1200" b="0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Presenter, Presenter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4772061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4" y="4807088"/>
            <a:ext cx="7765817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C_Horz_KO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07" y="4665341"/>
            <a:ext cx="879592" cy="34668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5" y="4772061"/>
            <a:ext cx="7316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23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143004" y="4807088"/>
            <a:ext cx="7765817" cy="0"/>
          </a:xfrm>
          <a:prstGeom prst="line">
            <a:avLst/>
          </a:prstGeom>
          <a:ln w="12700">
            <a:solidFill>
              <a:srgbClr val="554D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C_Horz_RGB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61" y="4663199"/>
            <a:ext cx="898307" cy="35405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8599" y="137161"/>
            <a:ext cx="8686800" cy="632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HEADER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3" y="809957"/>
            <a:ext cx="8687108" cy="3805958"/>
          </a:xfrm>
        </p:spPr>
        <p:txBody>
          <a:bodyPr/>
          <a:lstStyle>
            <a:lvl1pPr marL="309026" indent="-309026">
              <a:spcBef>
                <a:spcPts val="0"/>
              </a:spcBef>
              <a:buFont typeface="Arial" pitchFamily="34" charset="0"/>
              <a:buChar char="•"/>
              <a:defRPr sz="1800" baseline="0"/>
            </a:lvl1pPr>
            <a:lvl3pPr marL="1242982" indent="-135727">
              <a:spcBef>
                <a:spcPts val="0"/>
              </a:spcBef>
              <a:buSzPct val="75000"/>
              <a:buFont typeface="Arial" pitchFamily="34" charset="0"/>
              <a:buChar char="•"/>
              <a:defRPr/>
            </a:lvl3pPr>
          </a:lstStyle>
          <a:p>
            <a:pPr marL="231775" indent="-231775">
              <a:spcBef>
                <a:spcPts val="0"/>
              </a:spcBef>
            </a:pPr>
            <a:r>
              <a:rPr lang="en-US" sz="1800" dirty="0" smtClean="0"/>
              <a:t>First Level.</a:t>
            </a:r>
          </a:p>
          <a:p>
            <a:pPr marL="557199" lvl="1" indent="-211925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Second Level.</a:t>
            </a:r>
          </a:p>
          <a:p>
            <a:pPr marL="942951" lvl="1" indent="-176209">
              <a:spcBef>
                <a:spcPts val="0"/>
              </a:spcBef>
              <a:buSzPct val="75000"/>
              <a:buFont typeface="Wingdings" pitchFamily="2" charset="2"/>
              <a:buChar char="§"/>
            </a:pPr>
            <a:r>
              <a:rPr lang="en-US" sz="1351" dirty="0" smtClean="0">
                <a:latin typeface="Arial" pitchFamily="34" charset="0"/>
                <a:cs typeface="Arial" pitchFamily="34" charset="0"/>
              </a:rPr>
              <a:t>Third Level.</a:t>
            </a:r>
          </a:p>
          <a:p>
            <a:pPr marL="1242982" lvl="2" indent="-135727">
              <a:spcBef>
                <a:spcPts val="0"/>
              </a:spcBef>
              <a:buSzPct val="75000"/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Fourth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Level.</a:t>
            </a:r>
            <a:endParaRPr lang="en-US" sz="1200" dirty="0" smtClean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5" y="4772061"/>
            <a:ext cx="7316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 i="0">
                <a:solidFill>
                  <a:srgbClr val="554D56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09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HEADER HERE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2"/>
          </p:nvPr>
        </p:nvSpPr>
        <p:spPr>
          <a:xfrm>
            <a:off x="228600" y="1040613"/>
            <a:ext cx="8686800" cy="2695575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4" y="4807088"/>
            <a:ext cx="7765817" cy="0"/>
          </a:xfrm>
          <a:prstGeom prst="line">
            <a:avLst/>
          </a:prstGeom>
          <a:ln w="12700">
            <a:solidFill>
              <a:srgbClr val="554D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C_Horz_RGB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61" y="4663199"/>
            <a:ext cx="898307" cy="35405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5" y="4772061"/>
            <a:ext cx="7316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 i="0">
                <a:solidFill>
                  <a:srgbClr val="554D56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62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Shor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599" y="137160"/>
            <a:ext cx="8686800" cy="632454"/>
          </a:xfrm>
        </p:spPr>
        <p:txBody>
          <a:bodyPr anchor="t" anchorCtr="0">
            <a:noAutofit/>
          </a:bodyPr>
          <a:lstStyle>
            <a:lvl1pPr algn="l">
              <a:lnSpc>
                <a:spcPts val="2475"/>
              </a:lnSpc>
              <a:defRPr>
                <a:solidFill>
                  <a:srgbClr val="19B9C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23973"/>
            <a:ext cx="8686800" cy="88581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4772061"/>
            <a:ext cx="2133600" cy="273844"/>
          </a:xfrm>
          <a:prstGeom prst="rect">
            <a:avLst/>
          </a:prstGeom>
        </p:spPr>
        <p:txBody>
          <a:bodyPr/>
          <a:lstStyle/>
          <a:p>
            <a:fld id="{D660B812-7C69-4AA4-AC44-014A7F250E1D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92160" y="4772061"/>
            <a:ext cx="604484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486371" y="4807088"/>
            <a:ext cx="7422445" cy="0"/>
          </a:xfrm>
          <a:prstGeom prst="line">
            <a:avLst/>
          </a:prstGeom>
          <a:ln w="12700">
            <a:solidFill>
              <a:srgbClr val="554D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C_Horz_RGB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57" y="4663199"/>
            <a:ext cx="1190450" cy="351900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28599" y="1346926"/>
            <a:ext cx="8686800" cy="77054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14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293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14892"/>
            <a:ext cx="8686800" cy="3763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5" y="4772061"/>
            <a:ext cx="7316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 b="1" i="0">
                <a:solidFill>
                  <a:srgbClr val="554D56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2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7" r:id="rId3"/>
    <p:sldLayoutId id="2147483660" r:id="rId4"/>
    <p:sldLayoutId id="2147483661" r:id="rId5"/>
    <p:sldLayoutId id="2147483669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783" rtl="0" eaLnBrk="1" latinLnBrk="0" hangingPunct="1">
        <a:spcBef>
          <a:spcPct val="0"/>
        </a:spcBef>
        <a:buNone/>
        <a:defRPr sz="2100" b="1" kern="1200" baseline="0">
          <a:solidFill>
            <a:srgbClr val="19B9C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1pPr>
      <a:lvl2pPr marL="557199" indent="-214308" algn="l" defTabSz="685783" rtl="0" eaLnBrk="1" latinLnBrk="0" hangingPunct="1">
        <a:spcBef>
          <a:spcPts val="0"/>
        </a:spcBef>
        <a:buSzPct val="75000"/>
        <a:buFont typeface="Courier New" pitchFamily="49" charset="0"/>
        <a:buChar char="o"/>
        <a:defRPr sz="1500" kern="120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2pPr>
      <a:lvl3pPr marL="944143" indent="-169065" algn="l" defTabSz="685783" rtl="0" eaLnBrk="1" latinLnBrk="0" hangingPunct="1">
        <a:spcBef>
          <a:spcPts val="0"/>
        </a:spcBef>
        <a:buFont typeface="Wingdings" pitchFamily="2" charset="2"/>
        <a:buChar char="§"/>
        <a:defRPr sz="1351" kern="120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3pPr>
      <a:lvl4pPr marL="1242982" indent="-129775" algn="l" defTabSz="685783" rtl="0" eaLnBrk="1" latinLnBrk="0" hangingPunct="1">
        <a:spcBef>
          <a:spcPts val="0"/>
        </a:spcBef>
        <a:buFont typeface="Arial" pitchFamily="34" charset="0"/>
        <a:buChar char="•"/>
        <a:defRPr sz="1200" kern="120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4pPr>
      <a:lvl5pPr marL="1543012" indent="-171446" algn="l" defTabSz="685783" rtl="0" eaLnBrk="1" latinLnBrk="0" hangingPunct="1">
        <a:spcBef>
          <a:spcPts val="0"/>
        </a:spcBef>
        <a:buFont typeface="Arial" pitchFamily="34" charset="0"/>
        <a:buChar char="»"/>
        <a:defRPr sz="1051" kern="120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QHP@covered.c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2483" y="3007021"/>
            <a:ext cx="8686800" cy="202016"/>
          </a:xfrm>
        </p:spPr>
        <p:txBody>
          <a:bodyPr/>
          <a:lstStyle/>
          <a:p>
            <a:r>
              <a:rPr lang="en-US" dirty="0" smtClean="0"/>
              <a:t>DENTAL TECHNICAL WORKGROUP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3284066"/>
            <a:ext cx="8686800" cy="386982"/>
          </a:xfrm>
        </p:spPr>
        <p:txBody>
          <a:bodyPr/>
          <a:lstStyle/>
          <a:p>
            <a:r>
              <a:rPr lang="en-US" dirty="0" smtClean="0"/>
              <a:t>October 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IMPROVEMENTS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3" y="685799"/>
            <a:ext cx="8687108" cy="3930115"/>
          </a:xfrm>
        </p:spPr>
        <p:txBody>
          <a:bodyPr/>
          <a:lstStyle/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/>
              <a:t>Increase utilization</a:t>
            </a:r>
          </a:p>
          <a:p>
            <a:pPr marL="0" lvl="1" indent="0">
              <a:buSzPct val="100000"/>
              <a:buNone/>
            </a:pPr>
            <a:endParaRPr lang="en-US" sz="1800" dirty="0"/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Increase </a:t>
            </a:r>
            <a:r>
              <a:rPr lang="en-US" sz="1800" dirty="0" smtClean="0"/>
              <a:t>effectuation rates</a:t>
            </a:r>
          </a:p>
          <a:p>
            <a:pPr marL="342891" lvl="1" indent="0">
              <a:buNone/>
            </a:pPr>
            <a:endParaRPr lang="en-US" dirty="0"/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891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5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528389"/>
            <a:ext cx="8686804" cy="63713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078622"/>
            <a:ext cx="8686800" cy="4497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WRAP UP AND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4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87098" y="453387"/>
            <a:ext cx="7762496" cy="4263467"/>
          </a:xfrm>
        </p:spPr>
        <p:txBody>
          <a:bodyPr/>
          <a:lstStyle/>
          <a:p>
            <a:pPr marL="0" indent="0" algn="ctr">
              <a:buNone/>
            </a:pPr>
            <a:endParaRPr lang="en-US" sz="1050" b="1" dirty="0">
              <a:solidFill>
                <a:srgbClr val="244061"/>
              </a:solidFill>
              <a:ea typeface="Times New Roman"/>
            </a:endParaRPr>
          </a:p>
          <a:p>
            <a:pPr marL="0" indent="0" algn="ctr">
              <a:buNone/>
            </a:pPr>
            <a:r>
              <a:rPr lang="en-US" sz="1050" b="1" dirty="0">
                <a:solidFill>
                  <a:srgbClr val="244061"/>
                </a:solidFill>
                <a:ea typeface="Times New Roman"/>
              </a:rPr>
              <a:t>Dental Technical Work Group</a:t>
            </a:r>
          </a:p>
          <a:p>
            <a:pPr marL="0" indent="0" algn="ctr">
              <a:buNone/>
            </a:pPr>
            <a:r>
              <a:rPr lang="en-US" sz="1050" b="1" dirty="0">
                <a:solidFill>
                  <a:srgbClr val="244061"/>
                </a:solidFill>
                <a:ea typeface="Times New Roman"/>
              </a:rPr>
              <a:t>Meeting and Webinar</a:t>
            </a:r>
          </a:p>
          <a:p>
            <a:pPr marL="0" indent="0" algn="ctr">
              <a:buNone/>
            </a:pPr>
            <a:r>
              <a:rPr lang="en-US" sz="1050" b="1" dirty="0">
                <a:solidFill>
                  <a:srgbClr val="244061"/>
                </a:solidFill>
                <a:ea typeface="Times New Roman"/>
              </a:rPr>
              <a:t>October 10, 2017</a:t>
            </a:r>
          </a:p>
          <a:p>
            <a:pPr marL="0" indent="0" algn="ctr">
              <a:buNone/>
            </a:pPr>
            <a:r>
              <a:rPr lang="en-US" sz="1050" b="1" dirty="0" smtClean="0">
                <a:solidFill>
                  <a:srgbClr val="244061"/>
                </a:solidFill>
                <a:ea typeface="Times New Roman"/>
              </a:rPr>
              <a:t>11:00 a.m. - 12:30 p.m.</a:t>
            </a:r>
          </a:p>
          <a:p>
            <a:pPr marL="0" indent="0" algn="ctr">
              <a:buNone/>
            </a:pPr>
            <a:endParaRPr lang="en-US" sz="1050" b="1" dirty="0">
              <a:solidFill>
                <a:srgbClr val="244061"/>
              </a:solidFill>
              <a:ea typeface="Times New Roman"/>
            </a:endParaRPr>
          </a:p>
          <a:p>
            <a:pPr marL="0" indent="0" algn="ctr">
              <a:buNone/>
            </a:pPr>
            <a:endParaRPr lang="en-US" sz="1050" b="1" dirty="0" smtClean="0">
              <a:solidFill>
                <a:srgbClr val="244061"/>
              </a:solidFill>
              <a:ea typeface="Times New Roman"/>
            </a:endParaRPr>
          </a:p>
          <a:p>
            <a:pPr marL="0" indent="0" algn="ctr">
              <a:buNone/>
            </a:pPr>
            <a:endParaRPr lang="en-US" sz="1050" b="1" dirty="0">
              <a:solidFill>
                <a:srgbClr val="244061"/>
              </a:solidFill>
              <a:ea typeface="Times New Roman"/>
            </a:endParaRPr>
          </a:p>
          <a:p>
            <a:pPr marL="0" indent="0" algn="ctr">
              <a:buNone/>
            </a:pPr>
            <a:r>
              <a:rPr lang="en-US" sz="1050" b="1" dirty="0">
                <a:solidFill>
                  <a:srgbClr val="244061"/>
                </a:solidFill>
                <a:ea typeface="Times New Roman"/>
              </a:rPr>
              <a:t>Agenda Items 			</a:t>
            </a:r>
            <a:r>
              <a:rPr lang="en-US" sz="1050" b="1" dirty="0" smtClean="0">
                <a:solidFill>
                  <a:srgbClr val="244061"/>
                </a:solidFill>
                <a:ea typeface="Times New Roman"/>
              </a:rPr>
              <a:t>			Suggested </a:t>
            </a:r>
            <a:r>
              <a:rPr lang="en-US" sz="1050" b="1" dirty="0">
                <a:solidFill>
                  <a:srgbClr val="244061"/>
                </a:solidFill>
                <a:ea typeface="Times New Roman"/>
              </a:rPr>
              <a:t>Time</a:t>
            </a:r>
          </a:p>
          <a:p>
            <a:pPr marL="0" indent="0">
              <a:buNone/>
            </a:pPr>
            <a:endParaRPr lang="en-US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I. Welcome and Introductions 				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11:00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11:10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(10 min) 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II. Covered 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California’s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Dental W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eb Page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			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11:10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11:30 (20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min)</a:t>
            </a:r>
          </a:p>
          <a:p>
            <a:pPr marL="0" indent="0">
              <a:buNone/>
            </a:pP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III. 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Covered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California Dental Standard Benefit Plan Design 		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	11:30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12:00 (30 min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endParaRPr lang="en-US" sz="12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IV. Program Improvements						12:00 – 12:20 (20 min)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nb-NO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Next Steps 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			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	12:20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12:30 (10 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min) 					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				</a:t>
            </a:r>
            <a:r>
              <a:rPr 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						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050" b="1" dirty="0">
              <a:solidFill>
                <a:srgbClr val="244061"/>
              </a:solidFill>
              <a:ea typeface="Times New Roman"/>
            </a:endParaRPr>
          </a:p>
          <a:p>
            <a:pPr marL="0" indent="0" algn="ctr">
              <a:buNone/>
            </a:pPr>
            <a:r>
              <a:rPr lang="en-US" sz="1050" b="1" dirty="0">
                <a:solidFill>
                  <a:srgbClr val="244061"/>
                </a:solidFill>
                <a:ea typeface="Times New Roman"/>
              </a:rPr>
              <a:t>Send public comments to </a:t>
            </a:r>
            <a:r>
              <a:rPr lang="en-US" sz="1050" b="1" dirty="0">
                <a:solidFill>
                  <a:srgbClr val="244061"/>
                </a:solidFill>
                <a:ea typeface="Times New Roman"/>
                <a:hlinkClick r:id="rId3"/>
              </a:rPr>
              <a:t>QHP@covered.ca.gov</a:t>
            </a:r>
            <a:r>
              <a:rPr lang="en-US" sz="1050" b="1" dirty="0">
                <a:solidFill>
                  <a:srgbClr val="244061"/>
                </a:solidFill>
                <a:ea typeface="Times New Roman"/>
              </a:rPr>
              <a:t> </a:t>
            </a:r>
          </a:p>
          <a:p>
            <a:pPr marL="0" indent="0" algn="ctr">
              <a:buNone/>
            </a:pPr>
            <a:r>
              <a:rPr lang="en-US" sz="1050" b="1" dirty="0">
                <a:solidFill>
                  <a:srgbClr val="244061"/>
                </a:solidFill>
                <a:ea typeface="Times New Roman"/>
              </a:rPr>
              <a:t>	</a:t>
            </a:r>
          </a:p>
          <a:p>
            <a:pPr marL="0" indent="0" algn="ctr">
              <a:buNone/>
            </a:pPr>
            <a:endParaRPr lang="en-US" sz="1050" dirty="0">
              <a:latin typeface="Cambria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4" y="2172303"/>
            <a:ext cx="8686800" cy="4497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Covered California Dental WEB page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107688" y="2618232"/>
            <a:ext cx="8686804" cy="63713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88" y="183321"/>
            <a:ext cx="7583337" cy="364001"/>
          </a:xfrm>
        </p:spPr>
        <p:txBody>
          <a:bodyPr/>
          <a:lstStyle/>
          <a:p>
            <a:r>
              <a:rPr lang="en-US" dirty="0" smtClean="0"/>
              <a:t>COVERED CALIFORNIA DENTAL WEB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78539" y="4772061"/>
            <a:ext cx="548714" cy="273844"/>
          </a:xfrm>
          <a:prstGeom prst="rect">
            <a:avLst/>
          </a:prstGeom>
        </p:spPr>
        <p:txBody>
          <a:bodyPr/>
          <a:lstStyle/>
          <a:p>
            <a:fld id="{C8146628-1A01-9741-8A8B-916D51547CC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127888" y="821784"/>
            <a:ext cx="8664419" cy="368281"/>
          </a:xfrm>
        </p:spPr>
        <p:txBody>
          <a:bodyPr/>
          <a:lstStyle/>
          <a:p>
            <a:r>
              <a:rPr lang="en-US" sz="2000" b="1" dirty="0" smtClean="0">
                <a:solidFill>
                  <a:srgbClr val="5A5A59"/>
                </a:solidFill>
              </a:rPr>
              <a:t>Most frequently asked questions:</a:t>
            </a:r>
            <a:endParaRPr lang="en-US" sz="2000" b="1" dirty="0">
              <a:solidFill>
                <a:srgbClr val="5A5A59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7887" y="1311965"/>
            <a:ext cx="8664420" cy="3106569"/>
          </a:xfrm>
        </p:spPr>
        <p:txBody>
          <a:bodyPr/>
          <a:lstStyle/>
          <a:p>
            <a:r>
              <a:rPr lang="en-US" dirty="0" smtClean="0"/>
              <a:t>How do I enroll in a dental plan?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I enroll in a dental plan without a health plan?</a:t>
            </a:r>
          </a:p>
          <a:p>
            <a:endParaRPr lang="en-US" dirty="0"/>
          </a:p>
          <a:p>
            <a:r>
              <a:rPr lang="en-US" dirty="0"/>
              <a:t>Can you get dental </a:t>
            </a:r>
            <a:r>
              <a:rPr lang="en-US" dirty="0" smtClean="0"/>
              <a:t>insurance when it is not open </a:t>
            </a:r>
            <a:r>
              <a:rPr lang="en-US" dirty="0"/>
              <a:t>enrollment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do I pay for my dental plan on the Covered California website?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do I find dental providers that participate in my insurance plan?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92" y="1716986"/>
            <a:ext cx="8807712" cy="1102414"/>
          </a:xfrm>
        </p:spPr>
        <p:txBody>
          <a:bodyPr>
            <a:normAutofit/>
          </a:bodyPr>
          <a:lstStyle/>
          <a:p>
            <a:r>
              <a:rPr lang="en-US" sz="2200" b="0" dirty="0" smtClean="0"/>
              <a:t/>
            </a:r>
            <a:br>
              <a:rPr lang="en-US" sz="2200" b="0" dirty="0" smtClean="0"/>
            </a:br>
            <a:r>
              <a:rPr lang="en-US" sz="2200" dirty="0" smtClean="0"/>
              <a:t> </a:t>
            </a:r>
            <a:r>
              <a:rPr lang="en-US" sz="2400" dirty="0" smtClean="0"/>
              <a:t>2019 Dental </a:t>
            </a:r>
            <a:r>
              <a:rPr lang="en-US" sz="2400" dirty="0"/>
              <a:t>Standard Benefit Plan Design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8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CALIFORNIA DENTAL PLAN DESIGN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3" y="685799"/>
            <a:ext cx="8687108" cy="3930115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2019 </a:t>
            </a:r>
            <a:r>
              <a:rPr lang="en-US" sz="2000" b="1" dirty="0"/>
              <a:t>Dental Standard Benefit </a:t>
            </a:r>
            <a:r>
              <a:rPr lang="en-US" sz="2000" b="1" dirty="0" smtClean="0"/>
              <a:t>Plan Design Discussion Topics:</a:t>
            </a:r>
          </a:p>
          <a:p>
            <a:pPr marL="342891" lvl="1" indent="0">
              <a:buNone/>
            </a:pPr>
            <a:endParaRPr lang="en-US" sz="1800" dirty="0" smtClean="0"/>
          </a:p>
          <a:p>
            <a:r>
              <a:rPr lang="en-US" dirty="0" smtClean="0"/>
              <a:t>Adult Benefits </a:t>
            </a:r>
          </a:p>
          <a:p>
            <a:pPr lvl="1"/>
            <a:r>
              <a:rPr lang="en-US" dirty="0" smtClean="0"/>
              <a:t>Adult Orthodontia</a:t>
            </a:r>
          </a:p>
          <a:p>
            <a:pPr lvl="1"/>
            <a:r>
              <a:rPr lang="en-US" dirty="0"/>
              <a:t>Adult Diagnostic and Prevention </a:t>
            </a:r>
            <a:r>
              <a:rPr lang="en-US" dirty="0" smtClean="0"/>
              <a:t>Plans</a:t>
            </a:r>
          </a:p>
          <a:p>
            <a:pPr marL="342891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891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8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CALIFORNIA DENTAL PLAN DESIGN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3" y="685799"/>
            <a:ext cx="8687108" cy="3930115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2019 </a:t>
            </a:r>
            <a:r>
              <a:rPr lang="en-US" sz="2000" b="1" dirty="0"/>
              <a:t>Dental Standard Benefit </a:t>
            </a:r>
            <a:r>
              <a:rPr lang="en-US" sz="2000" b="1" dirty="0" smtClean="0"/>
              <a:t>Plan Design Discussion Topics:</a:t>
            </a:r>
          </a:p>
          <a:p>
            <a:pPr marL="342891" lvl="1" indent="0">
              <a:buNone/>
            </a:pPr>
            <a:endParaRPr lang="en-US" dirty="0"/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/>
              <a:t>AV Calculations</a:t>
            </a:r>
          </a:p>
          <a:p>
            <a:pPr lvl="1"/>
            <a:r>
              <a:rPr lang="en-US" dirty="0"/>
              <a:t>Pediatric Dental 86.98</a:t>
            </a:r>
            <a:r>
              <a:rPr lang="en-US" dirty="0" smtClean="0"/>
              <a:t>% AV on coinsurance plans</a:t>
            </a:r>
          </a:p>
          <a:p>
            <a:pPr lvl="1"/>
            <a:r>
              <a:rPr lang="en-US" dirty="0"/>
              <a:t>Pediatric Dental </a:t>
            </a:r>
            <a:r>
              <a:rPr lang="en-US" dirty="0" smtClean="0"/>
              <a:t>85.10% </a:t>
            </a:r>
            <a:r>
              <a:rPr lang="en-US" dirty="0"/>
              <a:t>AV </a:t>
            </a:r>
            <a:r>
              <a:rPr lang="en-US" dirty="0" smtClean="0"/>
              <a:t>on copayment plans</a:t>
            </a:r>
            <a:endParaRPr lang="en-US" dirty="0"/>
          </a:p>
          <a:p>
            <a:pPr lvl="1"/>
            <a:endParaRPr lang="en-US" dirty="0"/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891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0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CALIFORNIA DENTAL PLAN DESIGN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3" y="685799"/>
            <a:ext cx="8687108" cy="3930115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2019 </a:t>
            </a:r>
            <a:r>
              <a:rPr lang="en-US" sz="2000" b="1" dirty="0"/>
              <a:t>Dental Standard Benefit </a:t>
            </a:r>
            <a:r>
              <a:rPr lang="en-US" sz="2000" b="1" dirty="0" smtClean="0"/>
              <a:t>Plan Design Discussion Topics:</a:t>
            </a:r>
          </a:p>
          <a:p>
            <a:pPr marL="342891" lvl="1" indent="0">
              <a:buNone/>
            </a:pPr>
            <a:endParaRPr lang="en-US" sz="1800" dirty="0" smtClean="0"/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/>
              <a:t>Independent </a:t>
            </a:r>
            <a:r>
              <a:rPr lang="en-US" sz="1800" dirty="0"/>
              <a:t>Dental Plan Purchase</a:t>
            </a:r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891" lvl="1" indent="0">
              <a:buNone/>
            </a:pPr>
            <a:endParaRPr lang="en-US" dirty="0"/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891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5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improvements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146628-1A01-9741-8A8B-916D51547C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6439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1DBB6A31880044912FEB75B9096A3A" ma:contentTypeVersion="0" ma:contentTypeDescription="Create a new document." ma:contentTypeScope="" ma:versionID="f480de67afc285b49e1c6ac965ca580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32CD9C-5346-4400-AC63-0BCD5E4BE8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C75C96-EA76-4D05-86ED-927C49337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99EB1D5-0B80-47D4-B23C-06C4AF511F32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19993</TotalTime>
  <Words>810</Words>
  <Application>Microsoft Office PowerPoint</Application>
  <PresentationFormat>On-screen Show (16:9)</PresentationFormat>
  <Paragraphs>144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Courier New</vt:lpstr>
      <vt:lpstr>Times New Roman</vt:lpstr>
      <vt:lpstr>Wingdings</vt:lpstr>
      <vt:lpstr>Custom Design</vt:lpstr>
      <vt:lpstr>DENTAL TECHNICAL WORKGROUP</vt:lpstr>
      <vt:lpstr>AGENDA</vt:lpstr>
      <vt:lpstr>Covered California Dental WEB page </vt:lpstr>
      <vt:lpstr>COVERED CALIFORNIA DENTAL WEB PAGE</vt:lpstr>
      <vt:lpstr>  2019 Dental Standard Benefit Plan Design </vt:lpstr>
      <vt:lpstr>COVERED CALIFORNIA DENTAL PLAN DESIGN </vt:lpstr>
      <vt:lpstr>COVERED CALIFORNIA DENTAL PLAN DESIGN </vt:lpstr>
      <vt:lpstr>COVERED CALIFORNIA DENTAL PLAN DESIGN </vt:lpstr>
      <vt:lpstr>Program improvements</vt:lpstr>
      <vt:lpstr>PROGRAM IMPROVEMENTS</vt:lpstr>
      <vt:lpstr>WRAP UP AND NEXT STEPS</vt:lpstr>
    </vt:vector>
  </TitlesOfParts>
  <Company>Ogilvy &amp; Mather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 Morris</dc:creator>
  <cp:lastModifiedBy>Ehrke, Dianne (CoveredCA)</cp:lastModifiedBy>
  <cp:revision>1077</cp:revision>
  <cp:lastPrinted>2017-09-21T15:28:28Z</cp:lastPrinted>
  <dcterms:created xsi:type="dcterms:W3CDTF">2012-12-03T22:24:20Z</dcterms:created>
  <dcterms:modified xsi:type="dcterms:W3CDTF">2017-10-04T17:46:18Z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0x010100731DBB6A31880044912FEB75B9096A3A</vt:lpwstr>
  </property>
</Properties>
</file>